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6" r:id="rId4"/>
    <p:sldMasterId id="2147484228" r:id="rId5"/>
    <p:sldMasterId id="2147484251" r:id="rId6"/>
  </p:sldMasterIdLst>
  <p:notesMasterIdLst>
    <p:notesMasterId r:id="rId15"/>
  </p:notesMasterIdLst>
  <p:handoutMasterIdLst>
    <p:handoutMasterId r:id="rId16"/>
  </p:handoutMasterIdLst>
  <p:sldIdLst>
    <p:sldId id="1856" r:id="rId7"/>
    <p:sldId id="3716" r:id="rId8"/>
    <p:sldId id="3708" r:id="rId9"/>
    <p:sldId id="3709" r:id="rId10"/>
    <p:sldId id="3710" r:id="rId11"/>
    <p:sldId id="3711" r:id="rId12"/>
    <p:sldId id="3712" r:id="rId13"/>
    <p:sldId id="3713" r:id="rId14"/>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 id="5" name="Shawn Wallace" initials="SW" lastIdx="1" clrIdx="4">
    <p:extLst>
      <p:ext uri="{19B8F6BF-5375-455C-9EA6-DF929625EA0E}">
        <p15:presenceInfo xmlns:p15="http://schemas.microsoft.com/office/powerpoint/2012/main" userId="S::shawn.wallace@centricconsulting.com::ea7b6238-24c8-44a7-af6b-8a06ace4a3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744"/>
    <a:srgbClr val="232F3E"/>
    <a:srgbClr val="412D5D"/>
    <a:srgbClr val="FFB612"/>
    <a:srgbClr val="311F4A"/>
    <a:srgbClr val="2E84BB"/>
    <a:srgbClr val="28303B"/>
    <a:srgbClr val="28313B"/>
    <a:srgbClr val="1F5D82"/>
    <a:srgbClr val="C8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p:restoredTop sz="96327"/>
  </p:normalViewPr>
  <p:slideViewPr>
    <p:cSldViewPr snapToGrid="0">
      <p:cViewPr varScale="1">
        <p:scale>
          <a:sx n="156" d="100"/>
          <a:sy n="156" d="100"/>
        </p:scale>
        <p:origin x="208" y="1640"/>
      </p:cViewPr>
      <p:guideLst>
        <p:guide orient="horz" pos="1680"/>
        <p:guide pos="984"/>
        <p:guide pos="3432"/>
        <p:guide orient="horz" pos="266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21-07-01T15:53:55.084"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10/26/21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10/26/21</a:t>
            </a:fld>
            <a:endParaRPr lang="en-US" dirty="0"/>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a:t>
            </a:fld>
            <a:endParaRPr lang="en-US" dirty="0"/>
          </a:p>
        </p:txBody>
      </p:sp>
    </p:spTree>
    <p:extLst>
      <p:ext uri="{BB962C8B-B14F-4D97-AF65-F5344CB8AC3E}">
        <p14:creationId xmlns:p14="http://schemas.microsoft.com/office/powerpoint/2010/main" val="2056949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3.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2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23651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223910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158254"/>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4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320438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900018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86731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489718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34608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04431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dirty="0"/>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55092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562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0250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endParaRPr lang="en-US" dirty="0"/>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dirty="0"/>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dirty="0"/>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5684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0716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
        <p:nvSpPr>
          <p:cNvPr id="10" name="TextBox 9">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Drag picture to placeholder or click icon to add</a:t>
            </a:r>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722"/>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4909538" y="647749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9217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BDAE5DC-E10D-F042-8C28-23799DF072E6}"/>
              </a:ext>
            </a:extLst>
          </p:cNvPr>
          <p:cNvSpPr>
            <a:spLocks noGrp="1"/>
          </p:cNvSpPr>
          <p:nvPr>
            <p:ph type="title"/>
          </p:nvPr>
        </p:nvSpPr>
        <p:spPr>
          <a:xfrm>
            <a:off x="303213" y="386004"/>
            <a:ext cx="10515600" cy="668225"/>
          </a:xfrm>
          <a:prstGeom prst="rect">
            <a:avLst/>
          </a:prstGeom>
        </p:spPr>
        <p:txBody>
          <a:bodyPr/>
          <a:lstStyle>
            <a:lvl1pPr>
              <a:defRPr b="0"/>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Drag picture to placeholder or click icon to add</a:t>
            </a:r>
            <a:endParaRPr lang="en-US" dirty="0"/>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bg1"/>
                </a:solidFill>
                <a:latin typeface="Arial" panose="020B0604020202020204" pitchFamily="34" charset="0"/>
                <a:cs typeface="Arial" panose="020B0604020202020204" pitchFamily="34" charset="0"/>
              </a:rPr>
              <a:t>PROPRIETARY AND CONFIDENTIAL</a:t>
            </a:r>
            <a:endParaRPr lang="en-US" sz="800" b="0" i="0" dirty="0">
              <a:solidFill>
                <a:schemeClr val="bg1"/>
              </a:solidFill>
              <a:latin typeface="Arial" panose="020B0604020202020204" pitchFamily="34" charset="0"/>
            </a:endParaRPr>
          </a:p>
        </p:txBody>
      </p:sp>
      <p:sp>
        <p:nvSpPr>
          <p:cNvPr id="16"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0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88159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90000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4339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image" Target="../media/image1.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Tree>
    <p:extLst>
      <p:ext uri="{BB962C8B-B14F-4D97-AF65-F5344CB8AC3E}">
        <p14:creationId xmlns:p14="http://schemas.microsoft.com/office/powerpoint/2010/main" val="3251991130"/>
      </p:ext>
    </p:extLst>
  </p:cSld>
  <p:clrMap bg1="lt1" tx1="dk1" bg2="lt2" tx2="dk2" accent1="accent1" accent2="accent2" accent3="accent3" accent4="accent4" accent5="accent5" accent6="accent6" hlink="hlink" folHlink="folHlink"/>
  <p:sldLayoutIdLst>
    <p:sldLayoutId id="2147484216" r:id="rId1"/>
    <p:sldLayoutId id="2147484169" r:id="rId2"/>
    <p:sldLayoutId id="2147484187" r:id="rId3"/>
    <p:sldLayoutId id="2147484190" r:id="rId4"/>
    <p:sldLayoutId id="2147484204" r:id="rId5"/>
    <p:sldLayoutId id="2147484224" r:id="rId6"/>
    <p:sldLayoutId id="2147484167" r:id="rId7"/>
    <p:sldLayoutId id="2147484221" r:id="rId8"/>
    <p:sldLayoutId id="2147484222" r:id="rId9"/>
    <p:sldLayoutId id="2147484223" r:id="rId10"/>
    <p:sldLayoutId id="2147484188" r:id="rId11"/>
    <p:sldLayoutId id="2147484206" r:id="rId12"/>
    <p:sldLayoutId id="2147484217" r:id="rId13"/>
    <p:sldLayoutId id="2147484208" r:id="rId14"/>
    <p:sldLayoutId id="2147484218" r:id="rId15"/>
    <p:sldLayoutId id="2147484194" r:id="rId16"/>
    <p:sldLayoutId id="2147484219" r:id="rId17"/>
    <p:sldLayoutId id="2147484225"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userDrawn="1">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5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448289392"/>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 id="2147484271" r:id="rId20"/>
    <p:sldLayoutId id="214748427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Moon 1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3" name="Text Placeholder 2">
            <a:extLst>
              <a:ext uri="{FF2B5EF4-FFF2-40B4-BE49-F238E27FC236}">
                <a16:creationId xmlns:a16="http://schemas.microsoft.com/office/drawing/2014/main" id="{75C3E17A-3754-6E40-801A-2899589282B9}"/>
              </a:ext>
            </a:extLst>
          </p:cNvPr>
          <p:cNvSpPr>
            <a:spLocks noGrp="1"/>
          </p:cNvSpPr>
          <p:nvPr>
            <p:ph type="body" idx="10"/>
          </p:nvPr>
        </p:nvSpPr>
        <p:spPr/>
        <p:txBody>
          <a:bodyPr/>
          <a:lstStyle/>
          <a:p>
            <a:r>
              <a:rPr lang="en-US" dirty="0"/>
              <a:t>Shawn Wallace</a:t>
            </a:r>
          </a:p>
        </p:txBody>
      </p:sp>
      <p:sp>
        <p:nvSpPr>
          <p:cNvPr id="2" name="Title 1">
            <a:extLst>
              <a:ext uri="{FF2B5EF4-FFF2-40B4-BE49-F238E27FC236}">
                <a16:creationId xmlns:a16="http://schemas.microsoft.com/office/drawing/2014/main" id="{1523027B-CB05-2A41-8A12-B58240D379F0}"/>
              </a:ext>
            </a:extLst>
          </p:cNvPr>
          <p:cNvSpPr>
            <a:spLocks noGrp="1"/>
          </p:cNvSpPr>
          <p:nvPr>
            <p:ph type="ctrTitle"/>
          </p:nvPr>
        </p:nvSpPr>
        <p:spPr>
          <a:xfrm>
            <a:off x="537102" y="1993261"/>
            <a:ext cx="11584516" cy="656503"/>
          </a:xfrm>
        </p:spPr>
        <p:txBody>
          <a:bodyPr/>
          <a:lstStyle/>
          <a:p>
            <a:r>
              <a:rPr lang="en-US" dirty="0"/>
              <a:t>Reference Architecture</a:t>
            </a:r>
            <a:br>
              <a:rPr lang="en-US" dirty="0"/>
            </a:br>
            <a:r>
              <a:rPr lang="en-US" dirty="0"/>
              <a:t>Centric Construct/Fast Forge</a:t>
            </a:r>
          </a:p>
        </p:txBody>
      </p:sp>
      <p:sp>
        <p:nvSpPr>
          <p:cNvPr id="5" name="Text Placeholder 4">
            <a:extLst>
              <a:ext uri="{FF2B5EF4-FFF2-40B4-BE49-F238E27FC236}">
                <a16:creationId xmlns:a16="http://schemas.microsoft.com/office/drawing/2014/main" id="{91392582-C70F-2747-A765-D6852D51313E}"/>
              </a:ext>
            </a:extLst>
          </p:cNvPr>
          <p:cNvSpPr>
            <a:spLocks noGrp="1"/>
          </p:cNvSpPr>
          <p:nvPr>
            <p:ph type="body" sz="quarter" idx="11"/>
          </p:nvPr>
        </p:nvSpPr>
        <p:spPr/>
        <p:txBody>
          <a:bodyPr/>
          <a:lstStyle/>
          <a:p>
            <a:r>
              <a:rPr lang="en-US"/>
              <a:t>July </a:t>
            </a:r>
            <a:r>
              <a:rPr lang="en-US" dirty="0"/>
              <a:t>2021</a:t>
            </a:r>
          </a:p>
        </p:txBody>
      </p:sp>
      <p:pic>
        <p:nvPicPr>
          <p:cNvPr id="10" name="Picture 9" descr="A close up of a screen&#10;&#10;Description automatically generated">
            <a:extLst>
              <a:ext uri="{FF2B5EF4-FFF2-40B4-BE49-F238E27FC236}">
                <a16:creationId xmlns:a16="http://schemas.microsoft.com/office/drawing/2014/main" id="{604EB412-7C40-AF42-99AD-C8A9BD2CF8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500" y="1029357"/>
            <a:ext cx="2440516" cy="337480"/>
          </a:xfrm>
          <a:prstGeom prst="rect">
            <a:avLst/>
          </a:prstGeom>
        </p:spPr>
      </p:pic>
      <p:sp>
        <p:nvSpPr>
          <p:cNvPr id="12" name="TextBox 11">
            <a:extLst>
              <a:ext uri="{FF2B5EF4-FFF2-40B4-BE49-F238E27FC236}">
                <a16:creationId xmlns:a16="http://schemas.microsoft.com/office/drawing/2014/main" id="{5BBDFF61-C328-2E4C-A985-01AFC65FB09A}"/>
              </a:ext>
            </a:extLst>
          </p:cNvPr>
          <p:cNvSpPr txBox="1"/>
          <p:nvPr/>
        </p:nvSpPr>
        <p:spPr>
          <a:xfrm>
            <a:off x="589554" y="6322445"/>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dirty="0">
              <a:solidFill>
                <a:schemeClr val="tx1">
                  <a:lumMod val="50000"/>
                  <a:lumOff val="50000"/>
                </a:schemeClr>
              </a:solidFill>
              <a:latin typeface="Arial" panose="020B0604020202020204" pitchFamily="34" charset="0"/>
            </a:endParaRPr>
          </a:p>
        </p:txBody>
      </p:sp>
      <p:cxnSp>
        <p:nvCxnSpPr>
          <p:cNvPr id="15" name="Straight Connector 14"/>
          <p:cNvCxnSpPr/>
          <p:nvPr/>
        </p:nvCxnSpPr>
        <p:spPr>
          <a:xfrm>
            <a:off x="559490" y="3006832"/>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1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2078-273C-044D-B355-9298BAE88C00}"/>
              </a:ext>
            </a:extLst>
          </p:cNvPr>
          <p:cNvSpPr>
            <a:spLocks noGrp="1"/>
          </p:cNvSpPr>
          <p:nvPr>
            <p:ph type="title"/>
          </p:nvPr>
        </p:nvSpPr>
        <p:spPr/>
        <p:txBody>
          <a:bodyPr/>
          <a:lstStyle/>
          <a:p>
            <a:r>
              <a:rPr lang="en-US" dirty="0"/>
              <a:t>Fast Forge Reference Application Architecture</a:t>
            </a:r>
          </a:p>
        </p:txBody>
      </p:sp>
    </p:spTree>
    <p:extLst>
      <p:ext uri="{BB962C8B-B14F-4D97-AF65-F5344CB8AC3E}">
        <p14:creationId xmlns:p14="http://schemas.microsoft.com/office/powerpoint/2010/main" val="365624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1F8490-8E45-874A-BDB0-66DB2655E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8461" y="750278"/>
            <a:ext cx="6447691" cy="54463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EA77BB-938B-CB48-AF20-2B7191B9B240}"/>
              </a:ext>
            </a:extLst>
          </p:cNvPr>
          <p:cNvSpPr>
            <a:spLocks noGrp="1"/>
          </p:cNvSpPr>
          <p:nvPr>
            <p:ph type="title"/>
          </p:nvPr>
        </p:nvSpPr>
        <p:spPr/>
        <p:txBody>
          <a:bodyPr/>
          <a:lstStyle/>
          <a:p>
            <a:r>
              <a:rPr lang="en-US" dirty="0"/>
              <a:t>Command-Query Responsibility Segregation</a:t>
            </a:r>
          </a:p>
        </p:txBody>
      </p:sp>
      <p:sp>
        <p:nvSpPr>
          <p:cNvPr id="3" name="Text Placeholder 2">
            <a:extLst>
              <a:ext uri="{FF2B5EF4-FFF2-40B4-BE49-F238E27FC236}">
                <a16:creationId xmlns:a16="http://schemas.microsoft.com/office/drawing/2014/main" id="{88F761C9-9937-C64B-BC39-DC0D8119B51E}"/>
              </a:ext>
            </a:extLst>
          </p:cNvPr>
          <p:cNvSpPr>
            <a:spLocks noGrp="1"/>
          </p:cNvSpPr>
          <p:nvPr>
            <p:ph type="body" sz="quarter" idx="11"/>
          </p:nvPr>
        </p:nvSpPr>
        <p:spPr>
          <a:xfrm>
            <a:off x="302682" y="1071319"/>
            <a:ext cx="5125103" cy="4907449"/>
          </a:xfrm>
        </p:spPr>
        <p:txBody>
          <a:bodyPr/>
          <a:lstStyle/>
          <a:p>
            <a:pPr marL="54864" indent="0">
              <a:buNone/>
            </a:pPr>
            <a:r>
              <a:rPr lang="en-US" b="1" dirty="0">
                <a:solidFill>
                  <a:schemeClr val="accent1"/>
                </a:solidFill>
              </a:rPr>
              <a:t>Queries</a:t>
            </a:r>
          </a:p>
          <a:p>
            <a:pPr lvl="1"/>
            <a:r>
              <a:rPr lang="en-US" sz="1600" b="1" dirty="0"/>
              <a:t>Consumer</a:t>
            </a:r>
            <a:r>
              <a:rPr lang="en-US" sz="1600" dirty="0"/>
              <a:t> creates a </a:t>
            </a:r>
            <a:r>
              <a:rPr lang="en-US" sz="1600" b="1" dirty="0"/>
              <a:t>Query</a:t>
            </a:r>
          </a:p>
          <a:p>
            <a:pPr lvl="1"/>
            <a:r>
              <a:rPr lang="en-US" sz="1600" b="1" dirty="0"/>
              <a:t>Query</a:t>
            </a:r>
            <a:r>
              <a:rPr lang="en-US" sz="1600" dirty="0"/>
              <a:t> is sent to a </a:t>
            </a:r>
            <a:r>
              <a:rPr lang="en-US" sz="1600" b="1" dirty="0"/>
              <a:t>Handler</a:t>
            </a:r>
          </a:p>
          <a:p>
            <a:pPr lvl="1"/>
            <a:r>
              <a:rPr lang="en-US" sz="1600" b="1" dirty="0"/>
              <a:t>Handler</a:t>
            </a:r>
            <a:r>
              <a:rPr lang="en-US" sz="1600" dirty="0"/>
              <a:t> executes the </a:t>
            </a:r>
            <a:r>
              <a:rPr lang="en-US" sz="1600" b="1" dirty="0"/>
              <a:t>Query</a:t>
            </a:r>
            <a:r>
              <a:rPr lang="en-US" sz="1600" dirty="0"/>
              <a:t> against the database</a:t>
            </a:r>
          </a:p>
          <a:p>
            <a:pPr lvl="1"/>
            <a:r>
              <a:rPr lang="en-US" sz="1600" b="1" dirty="0"/>
              <a:t>Handler</a:t>
            </a:r>
            <a:r>
              <a:rPr lang="en-US" sz="1600" dirty="0"/>
              <a:t> returns a </a:t>
            </a:r>
            <a:r>
              <a:rPr lang="en-US" sz="1600" b="1" dirty="0"/>
              <a:t>Model</a:t>
            </a:r>
            <a:r>
              <a:rPr lang="en-US" sz="1600" dirty="0"/>
              <a:t> to the </a:t>
            </a:r>
            <a:r>
              <a:rPr lang="en-US" sz="1600" b="1" dirty="0"/>
              <a:t>Consumer</a:t>
            </a:r>
          </a:p>
          <a:p>
            <a:pPr marL="54864" indent="0">
              <a:buNone/>
            </a:pPr>
            <a:r>
              <a:rPr lang="en-US" b="1" dirty="0">
                <a:solidFill>
                  <a:schemeClr val="accent1"/>
                </a:solidFill>
              </a:rPr>
              <a:t>Commands</a:t>
            </a:r>
          </a:p>
          <a:p>
            <a:pPr lvl="1"/>
            <a:r>
              <a:rPr lang="en-US" sz="1600" b="1" dirty="0"/>
              <a:t>Consumer</a:t>
            </a:r>
            <a:r>
              <a:rPr lang="en-US" sz="1600" dirty="0"/>
              <a:t> makes a changes to data and creates a </a:t>
            </a:r>
            <a:r>
              <a:rPr lang="en-US" sz="1600" b="1" dirty="0"/>
              <a:t>Command</a:t>
            </a:r>
            <a:r>
              <a:rPr lang="en-US" sz="1600" dirty="0"/>
              <a:t>.</a:t>
            </a:r>
          </a:p>
          <a:p>
            <a:pPr lvl="1"/>
            <a:r>
              <a:rPr lang="en-US" sz="1600" dirty="0"/>
              <a:t>The </a:t>
            </a:r>
            <a:r>
              <a:rPr lang="en-US" sz="1600" b="1" dirty="0"/>
              <a:t>Command</a:t>
            </a:r>
            <a:r>
              <a:rPr lang="en-US" sz="1600" dirty="0"/>
              <a:t> is sent to a </a:t>
            </a:r>
            <a:r>
              <a:rPr lang="en-US" sz="1600" b="1" dirty="0"/>
              <a:t>Handler</a:t>
            </a:r>
            <a:r>
              <a:rPr lang="en-US" sz="1600" dirty="0"/>
              <a:t>.</a:t>
            </a:r>
          </a:p>
          <a:p>
            <a:pPr lvl="1"/>
            <a:r>
              <a:rPr lang="en-US" sz="1600" dirty="0"/>
              <a:t>The </a:t>
            </a:r>
            <a:r>
              <a:rPr lang="en-US" sz="1600" b="1" dirty="0"/>
              <a:t>Handler</a:t>
            </a:r>
            <a:r>
              <a:rPr lang="en-US" sz="1600" dirty="0"/>
              <a:t> executes any </a:t>
            </a:r>
            <a:r>
              <a:rPr lang="en-US" sz="1600" b="1" dirty="0"/>
              <a:t>Validations</a:t>
            </a:r>
            <a:r>
              <a:rPr lang="en-US" sz="1600" dirty="0"/>
              <a:t> and (if valid) updates the database.</a:t>
            </a:r>
          </a:p>
          <a:p>
            <a:pPr lvl="1"/>
            <a:r>
              <a:rPr lang="en-US" sz="1600" dirty="0"/>
              <a:t>The response </a:t>
            </a:r>
            <a:r>
              <a:rPr lang="en-US" sz="1600" b="1" dirty="0"/>
              <a:t>Model</a:t>
            </a:r>
            <a:r>
              <a:rPr lang="en-US" sz="1600" dirty="0"/>
              <a:t> is returned to the Consumer.</a:t>
            </a:r>
          </a:p>
          <a:p>
            <a:pPr lvl="1"/>
            <a:endParaRPr lang="en-US" dirty="0"/>
          </a:p>
          <a:p>
            <a:pPr lvl="1"/>
            <a:endParaRPr lang="en-US" dirty="0"/>
          </a:p>
        </p:txBody>
      </p:sp>
    </p:spTree>
    <p:extLst>
      <p:ext uri="{BB962C8B-B14F-4D97-AF65-F5344CB8AC3E}">
        <p14:creationId xmlns:p14="http://schemas.microsoft.com/office/powerpoint/2010/main" val="2574170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3F6A-D903-C544-9C7D-7330EEF1B969}"/>
              </a:ext>
            </a:extLst>
          </p:cNvPr>
          <p:cNvSpPr>
            <a:spLocks noGrp="1"/>
          </p:cNvSpPr>
          <p:nvPr>
            <p:ph type="title"/>
          </p:nvPr>
        </p:nvSpPr>
        <p:spPr/>
        <p:txBody>
          <a:bodyPr/>
          <a:lstStyle/>
          <a:p>
            <a:r>
              <a:rPr lang="en-US" dirty="0"/>
              <a:t>Command-Query Responsibility Segregation</a:t>
            </a:r>
          </a:p>
        </p:txBody>
      </p:sp>
      <p:sp>
        <p:nvSpPr>
          <p:cNvPr id="3" name="Content Placeholder 2">
            <a:extLst>
              <a:ext uri="{FF2B5EF4-FFF2-40B4-BE49-F238E27FC236}">
                <a16:creationId xmlns:a16="http://schemas.microsoft.com/office/drawing/2014/main" id="{838855F0-5104-3C4B-BBCF-98A9BFB3ABA0}"/>
              </a:ext>
            </a:extLst>
          </p:cNvPr>
          <p:cNvSpPr>
            <a:spLocks noGrp="1"/>
          </p:cNvSpPr>
          <p:nvPr>
            <p:ph sz="half" idx="1"/>
          </p:nvPr>
        </p:nvSpPr>
        <p:spPr/>
        <p:txBody>
          <a:bodyPr/>
          <a:lstStyle/>
          <a:p>
            <a:pPr marL="54864" indent="0">
              <a:buNone/>
            </a:pPr>
            <a:r>
              <a:rPr lang="en-US" b="1" dirty="0">
                <a:solidFill>
                  <a:schemeClr val="accent1"/>
                </a:solidFill>
              </a:rPr>
              <a:t>Shortcomings</a:t>
            </a:r>
          </a:p>
          <a:p>
            <a:r>
              <a:rPr lang="en-US" dirty="0"/>
              <a:t>Large number of classes</a:t>
            </a:r>
          </a:p>
          <a:p>
            <a:r>
              <a:rPr lang="en-US" dirty="0"/>
              <a:t>Discoverability</a:t>
            </a:r>
          </a:p>
          <a:p>
            <a:r>
              <a:rPr lang="en-US" dirty="0"/>
              <a:t>Maintainability</a:t>
            </a:r>
          </a:p>
        </p:txBody>
      </p:sp>
      <p:sp>
        <p:nvSpPr>
          <p:cNvPr id="4" name="Content Placeholder 3">
            <a:extLst>
              <a:ext uri="{FF2B5EF4-FFF2-40B4-BE49-F238E27FC236}">
                <a16:creationId xmlns:a16="http://schemas.microsoft.com/office/drawing/2014/main" id="{A3750CFD-2674-634F-8920-08E490E88374}"/>
              </a:ext>
            </a:extLst>
          </p:cNvPr>
          <p:cNvSpPr>
            <a:spLocks noGrp="1"/>
          </p:cNvSpPr>
          <p:nvPr>
            <p:ph sz="half" idx="2"/>
          </p:nvPr>
        </p:nvSpPr>
        <p:spPr/>
        <p:txBody>
          <a:bodyPr/>
          <a:lstStyle/>
          <a:p>
            <a:pPr marL="54864" indent="0">
              <a:buNone/>
            </a:pPr>
            <a:r>
              <a:rPr lang="en-US" b="1" dirty="0">
                <a:solidFill>
                  <a:schemeClr val="accent1"/>
                </a:solidFill>
              </a:rPr>
              <a:t>Benefits</a:t>
            </a:r>
          </a:p>
          <a:p>
            <a:r>
              <a:rPr lang="en-US" dirty="0"/>
              <a:t>Single Responsibility</a:t>
            </a:r>
          </a:p>
          <a:p>
            <a:r>
              <a:rPr lang="en-US" dirty="0"/>
              <a:t>Small classes</a:t>
            </a:r>
          </a:p>
          <a:p>
            <a:r>
              <a:rPr lang="en-US" dirty="0"/>
              <a:t>Easy to test</a:t>
            </a:r>
          </a:p>
          <a:p>
            <a:r>
              <a:rPr lang="en-US" dirty="0"/>
              <a:t>Agility</a:t>
            </a:r>
          </a:p>
          <a:p>
            <a:r>
              <a:rPr lang="en-US" dirty="0"/>
              <a:t>Easy Feature Toggling</a:t>
            </a:r>
          </a:p>
          <a:p>
            <a:endParaRPr lang="en-US" dirty="0"/>
          </a:p>
        </p:txBody>
      </p:sp>
    </p:spTree>
    <p:extLst>
      <p:ext uri="{BB962C8B-B14F-4D97-AF65-F5344CB8AC3E}">
        <p14:creationId xmlns:p14="http://schemas.microsoft.com/office/powerpoint/2010/main" val="218871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BB15068-3BBC-A444-BAC9-121A04518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904" y="879231"/>
            <a:ext cx="7024659" cy="52744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EA77BB-938B-CB48-AF20-2B7191B9B240}"/>
              </a:ext>
            </a:extLst>
          </p:cNvPr>
          <p:cNvSpPr>
            <a:spLocks noGrp="1"/>
          </p:cNvSpPr>
          <p:nvPr>
            <p:ph type="title"/>
          </p:nvPr>
        </p:nvSpPr>
        <p:spPr/>
        <p:txBody>
          <a:bodyPr/>
          <a:lstStyle/>
          <a:p>
            <a:r>
              <a:rPr lang="en-US" dirty="0"/>
              <a:t>Mediator Design Pattern (full-stack)</a:t>
            </a:r>
          </a:p>
        </p:txBody>
      </p:sp>
      <p:sp>
        <p:nvSpPr>
          <p:cNvPr id="3" name="Text Placeholder 2">
            <a:extLst>
              <a:ext uri="{FF2B5EF4-FFF2-40B4-BE49-F238E27FC236}">
                <a16:creationId xmlns:a16="http://schemas.microsoft.com/office/drawing/2014/main" id="{88F761C9-9937-C64B-BC39-DC0D8119B51E}"/>
              </a:ext>
            </a:extLst>
          </p:cNvPr>
          <p:cNvSpPr>
            <a:spLocks noGrp="1"/>
          </p:cNvSpPr>
          <p:nvPr>
            <p:ph type="body" sz="quarter" idx="11"/>
          </p:nvPr>
        </p:nvSpPr>
        <p:spPr>
          <a:xfrm>
            <a:off x="302682" y="1071319"/>
            <a:ext cx="5389906" cy="4907449"/>
          </a:xfrm>
        </p:spPr>
        <p:txBody>
          <a:bodyPr/>
          <a:lstStyle/>
          <a:p>
            <a:pPr marL="54864" indent="0">
              <a:buNone/>
            </a:pPr>
            <a:r>
              <a:rPr lang="en-US" b="1" dirty="0">
                <a:solidFill>
                  <a:schemeClr val="accent1"/>
                </a:solidFill>
              </a:rPr>
              <a:t>Queries</a:t>
            </a:r>
          </a:p>
          <a:p>
            <a:pPr lvl="1"/>
            <a:r>
              <a:rPr lang="en-US" sz="1600" b="1" dirty="0"/>
              <a:t>Consumer</a:t>
            </a:r>
            <a:r>
              <a:rPr lang="en-US" sz="1600" dirty="0"/>
              <a:t> creates a </a:t>
            </a:r>
            <a:r>
              <a:rPr lang="en-US" sz="1600" b="1" dirty="0"/>
              <a:t>Query</a:t>
            </a:r>
          </a:p>
          <a:p>
            <a:pPr lvl="1"/>
            <a:r>
              <a:rPr lang="en-US" sz="1600" b="1" dirty="0"/>
              <a:t>Query</a:t>
            </a:r>
            <a:r>
              <a:rPr lang="en-US" sz="1600" dirty="0"/>
              <a:t> is sent to the </a:t>
            </a:r>
            <a:r>
              <a:rPr lang="en-US" sz="1600" b="1" dirty="0"/>
              <a:t>Mediator</a:t>
            </a:r>
          </a:p>
          <a:p>
            <a:pPr lvl="1"/>
            <a:r>
              <a:rPr lang="en-US" sz="1600" b="1" dirty="0"/>
              <a:t>Mediator </a:t>
            </a:r>
            <a:r>
              <a:rPr lang="en-US" sz="1600" dirty="0"/>
              <a:t>determines the </a:t>
            </a:r>
            <a:r>
              <a:rPr lang="en-US" sz="1600" b="1" dirty="0"/>
              <a:t>Handler</a:t>
            </a:r>
          </a:p>
          <a:p>
            <a:pPr lvl="1"/>
            <a:r>
              <a:rPr lang="en-US" sz="1600" b="1" dirty="0"/>
              <a:t>Handler</a:t>
            </a:r>
            <a:r>
              <a:rPr lang="en-US" sz="1600" dirty="0"/>
              <a:t> executes the </a:t>
            </a:r>
            <a:r>
              <a:rPr lang="en-US" sz="1600" b="1" dirty="0"/>
              <a:t>Query</a:t>
            </a:r>
            <a:r>
              <a:rPr lang="en-US" sz="1600" dirty="0"/>
              <a:t> against the database</a:t>
            </a:r>
          </a:p>
          <a:p>
            <a:pPr lvl="1"/>
            <a:r>
              <a:rPr lang="en-US" sz="1600" b="1" dirty="0"/>
              <a:t>Handler</a:t>
            </a:r>
            <a:r>
              <a:rPr lang="en-US" sz="1600" dirty="0"/>
              <a:t> returns a </a:t>
            </a:r>
            <a:r>
              <a:rPr lang="en-US" sz="1600" b="1" dirty="0"/>
              <a:t>Model</a:t>
            </a:r>
            <a:r>
              <a:rPr lang="en-US" sz="1600" dirty="0"/>
              <a:t> to the </a:t>
            </a:r>
            <a:r>
              <a:rPr lang="en-US" sz="1600" b="1" dirty="0"/>
              <a:t>Mediator</a:t>
            </a:r>
            <a:r>
              <a:rPr lang="en-US" sz="1600" dirty="0"/>
              <a:t> which is, in turn, sent to the </a:t>
            </a:r>
            <a:r>
              <a:rPr lang="en-US" sz="1600" b="1" dirty="0"/>
              <a:t>Consumer</a:t>
            </a:r>
          </a:p>
          <a:p>
            <a:pPr marL="54864" indent="0">
              <a:buNone/>
            </a:pPr>
            <a:r>
              <a:rPr lang="en-US" b="1" dirty="0">
                <a:solidFill>
                  <a:schemeClr val="accent1"/>
                </a:solidFill>
              </a:rPr>
              <a:t>Commands</a:t>
            </a:r>
          </a:p>
          <a:p>
            <a:pPr lvl="1"/>
            <a:r>
              <a:rPr lang="en-US" sz="1600" b="1" dirty="0"/>
              <a:t>Consumer</a:t>
            </a:r>
            <a:r>
              <a:rPr lang="en-US" sz="1600" dirty="0"/>
              <a:t> makes a changes to data and creates a </a:t>
            </a:r>
            <a:r>
              <a:rPr lang="en-US" sz="1600" b="1" dirty="0"/>
              <a:t>Command</a:t>
            </a:r>
            <a:r>
              <a:rPr lang="en-US" sz="1600" dirty="0"/>
              <a:t>.</a:t>
            </a:r>
          </a:p>
          <a:p>
            <a:pPr lvl="1"/>
            <a:r>
              <a:rPr lang="en-US" sz="1600" dirty="0"/>
              <a:t>The </a:t>
            </a:r>
            <a:r>
              <a:rPr lang="en-US" sz="1600" b="1" dirty="0"/>
              <a:t>Command</a:t>
            </a:r>
            <a:r>
              <a:rPr lang="en-US" sz="1600" dirty="0"/>
              <a:t> is sent to the </a:t>
            </a:r>
            <a:r>
              <a:rPr lang="en-US" sz="1600" b="1" dirty="0"/>
              <a:t>Mediator</a:t>
            </a:r>
            <a:r>
              <a:rPr lang="en-US" sz="1600" dirty="0"/>
              <a:t>.</a:t>
            </a:r>
          </a:p>
          <a:p>
            <a:pPr lvl="1"/>
            <a:r>
              <a:rPr lang="en-US" sz="1600" dirty="0"/>
              <a:t>The </a:t>
            </a:r>
            <a:r>
              <a:rPr lang="en-US" sz="1600" b="1" dirty="0"/>
              <a:t>Handler</a:t>
            </a:r>
            <a:r>
              <a:rPr lang="en-US" sz="1600" dirty="0"/>
              <a:t> executes any </a:t>
            </a:r>
            <a:r>
              <a:rPr lang="en-US" sz="1600" b="1" dirty="0"/>
              <a:t>Validations</a:t>
            </a:r>
            <a:r>
              <a:rPr lang="en-US" sz="1600" dirty="0"/>
              <a:t> and (if valid) updates the database.</a:t>
            </a:r>
          </a:p>
          <a:p>
            <a:pPr lvl="1"/>
            <a:r>
              <a:rPr lang="en-US" sz="1600" dirty="0"/>
              <a:t>The response </a:t>
            </a:r>
            <a:r>
              <a:rPr lang="en-US" sz="1600" b="1" dirty="0"/>
              <a:t>Model</a:t>
            </a:r>
            <a:r>
              <a:rPr lang="en-US" sz="1600" dirty="0"/>
              <a:t> is returned to the </a:t>
            </a:r>
            <a:r>
              <a:rPr lang="en-US" sz="1600" b="1" dirty="0"/>
              <a:t>Mediator</a:t>
            </a:r>
            <a:r>
              <a:rPr lang="en-US" sz="1600" dirty="0"/>
              <a:t> which relays it to the </a:t>
            </a:r>
            <a:r>
              <a:rPr lang="en-US" sz="1600" b="1" dirty="0"/>
              <a:t>Consumer</a:t>
            </a:r>
            <a:r>
              <a:rPr lang="en-US" sz="1600" dirty="0"/>
              <a:t>.</a:t>
            </a:r>
          </a:p>
          <a:p>
            <a:pPr lvl="1"/>
            <a:endParaRPr lang="en-US" dirty="0"/>
          </a:p>
          <a:p>
            <a:pPr lvl="1"/>
            <a:endParaRPr lang="en-US" dirty="0"/>
          </a:p>
        </p:txBody>
      </p:sp>
      <p:sp>
        <p:nvSpPr>
          <p:cNvPr id="4" name="TextBox 3">
            <a:extLst>
              <a:ext uri="{FF2B5EF4-FFF2-40B4-BE49-F238E27FC236}">
                <a16:creationId xmlns:a16="http://schemas.microsoft.com/office/drawing/2014/main" id="{D14F96B5-3FCE-7947-9A28-9B8A2CD94B5D}"/>
              </a:ext>
            </a:extLst>
          </p:cNvPr>
          <p:cNvSpPr txBox="1"/>
          <p:nvPr/>
        </p:nvSpPr>
        <p:spPr>
          <a:xfrm>
            <a:off x="5957743" y="6167734"/>
            <a:ext cx="5262979" cy="461665"/>
          </a:xfrm>
          <a:prstGeom prst="rect">
            <a:avLst/>
          </a:prstGeom>
          <a:noFill/>
        </p:spPr>
        <p:txBody>
          <a:bodyPr wrap="none" rtlCol="0">
            <a:spAutoFit/>
          </a:bodyPr>
          <a:lstStyle/>
          <a:p>
            <a:pPr algn="l"/>
            <a:r>
              <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rPr>
              <a:t>This looks like it has more steps </a:t>
            </a:r>
            <a:r>
              <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sym typeface="Wingdings" pitchFamily="2" charset="2"/>
              </a:rPr>
              <a:t></a:t>
            </a:r>
            <a:endPar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55393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77BB-938B-CB48-AF20-2B7191B9B240}"/>
              </a:ext>
            </a:extLst>
          </p:cNvPr>
          <p:cNvSpPr>
            <a:spLocks noGrp="1"/>
          </p:cNvSpPr>
          <p:nvPr>
            <p:ph type="title"/>
          </p:nvPr>
        </p:nvSpPr>
        <p:spPr/>
        <p:txBody>
          <a:bodyPr/>
          <a:lstStyle/>
          <a:p>
            <a:r>
              <a:rPr lang="en-US" dirty="0"/>
              <a:t>Mediator Design Pattern (from the Consumer)</a:t>
            </a:r>
          </a:p>
        </p:txBody>
      </p:sp>
      <p:sp>
        <p:nvSpPr>
          <p:cNvPr id="3" name="Text Placeholder 2">
            <a:extLst>
              <a:ext uri="{FF2B5EF4-FFF2-40B4-BE49-F238E27FC236}">
                <a16:creationId xmlns:a16="http://schemas.microsoft.com/office/drawing/2014/main" id="{88F761C9-9937-C64B-BC39-DC0D8119B51E}"/>
              </a:ext>
            </a:extLst>
          </p:cNvPr>
          <p:cNvSpPr>
            <a:spLocks noGrp="1"/>
          </p:cNvSpPr>
          <p:nvPr>
            <p:ph type="body" sz="quarter" idx="11"/>
          </p:nvPr>
        </p:nvSpPr>
        <p:spPr>
          <a:xfrm>
            <a:off x="302682" y="1071319"/>
            <a:ext cx="5389906" cy="4907449"/>
          </a:xfrm>
        </p:spPr>
        <p:txBody>
          <a:bodyPr/>
          <a:lstStyle/>
          <a:p>
            <a:pPr marL="54864" indent="0">
              <a:buNone/>
            </a:pPr>
            <a:r>
              <a:rPr lang="en-US" b="1" dirty="0">
                <a:solidFill>
                  <a:schemeClr val="accent1"/>
                </a:solidFill>
              </a:rPr>
              <a:t>Queries</a:t>
            </a:r>
          </a:p>
          <a:p>
            <a:pPr lvl="1"/>
            <a:r>
              <a:rPr lang="en-US" sz="1600" b="1" dirty="0"/>
              <a:t>Consumer</a:t>
            </a:r>
            <a:r>
              <a:rPr lang="en-US" sz="1600" dirty="0"/>
              <a:t> creates a </a:t>
            </a:r>
            <a:r>
              <a:rPr lang="en-US" sz="1600" b="1" dirty="0"/>
              <a:t>Query</a:t>
            </a:r>
          </a:p>
          <a:p>
            <a:pPr lvl="1"/>
            <a:r>
              <a:rPr lang="en-US" sz="1600" b="1" dirty="0"/>
              <a:t>Query</a:t>
            </a:r>
            <a:r>
              <a:rPr lang="en-US" sz="1600" dirty="0"/>
              <a:t> is sent to the </a:t>
            </a:r>
            <a:r>
              <a:rPr lang="en-US" sz="1600" b="1" dirty="0"/>
              <a:t>Mediator</a:t>
            </a:r>
          </a:p>
          <a:p>
            <a:pPr lvl="1"/>
            <a:r>
              <a:rPr lang="en-US" sz="1600" b="1" dirty="0"/>
              <a:t>Mediator </a:t>
            </a:r>
            <a:r>
              <a:rPr lang="en-US" sz="1600" dirty="0"/>
              <a:t>returns a </a:t>
            </a:r>
            <a:r>
              <a:rPr lang="en-US" sz="1600" b="1" dirty="0"/>
              <a:t>Model</a:t>
            </a:r>
          </a:p>
          <a:p>
            <a:pPr marL="54864" indent="0">
              <a:buNone/>
            </a:pPr>
            <a:r>
              <a:rPr lang="en-US" b="1" dirty="0">
                <a:solidFill>
                  <a:schemeClr val="accent1"/>
                </a:solidFill>
              </a:rPr>
              <a:t>Commands</a:t>
            </a:r>
          </a:p>
          <a:p>
            <a:pPr lvl="1"/>
            <a:r>
              <a:rPr lang="en-US" sz="1600" b="1" dirty="0"/>
              <a:t>Consumer</a:t>
            </a:r>
            <a:r>
              <a:rPr lang="en-US" sz="1600" dirty="0"/>
              <a:t> makes a changes to data and creates a </a:t>
            </a:r>
            <a:r>
              <a:rPr lang="en-US" sz="1600" b="1" dirty="0"/>
              <a:t>Command</a:t>
            </a:r>
            <a:r>
              <a:rPr lang="en-US" sz="1600" dirty="0"/>
              <a:t>.</a:t>
            </a:r>
          </a:p>
          <a:p>
            <a:pPr lvl="1"/>
            <a:r>
              <a:rPr lang="en-US" sz="1600" b="1" dirty="0"/>
              <a:t>Mediator </a:t>
            </a:r>
            <a:r>
              <a:rPr lang="en-US" sz="1600" dirty="0"/>
              <a:t>returns a </a:t>
            </a:r>
            <a:r>
              <a:rPr lang="en-US" sz="1600" b="1" dirty="0"/>
              <a:t>Model</a:t>
            </a:r>
          </a:p>
          <a:p>
            <a:pPr lvl="1"/>
            <a:endParaRPr lang="en-US" dirty="0"/>
          </a:p>
          <a:p>
            <a:pPr lvl="1"/>
            <a:endParaRPr lang="en-US" dirty="0"/>
          </a:p>
        </p:txBody>
      </p:sp>
      <p:pic>
        <p:nvPicPr>
          <p:cNvPr id="1028" name="Picture 4">
            <a:extLst>
              <a:ext uri="{FF2B5EF4-FFF2-40B4-BE49-F238E27FC236}">
                <a16:creationId xmlns:a16="http://schemas.microsoft.com/office/drawing/2014/main" id="{F7109254-EA7D-B344-92D4-A4F0CBE81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234" y="692943"/>
            <a:ext cx="2514600" cy="566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0DB32B-1AA2-5147-9090-12EF9E496F70}"/>
              </a:ext>
            </a:extLst>
          </p:cNvPr>
          <p:cNvSpPr txBox="1"/>
          <p:nvPr/>
        </p:nvSpPr>
        <p:spPr>
          <a:xfrm>
            <a:off x="8095129" y="1389529"/>
            <a:ext cx="199016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l"/>
            <a:r>
              <a:rPr lang="en-US" b="1" dirty="0">
                <a:latin typeface="Arial" panose="020B0604020202020204" pitchFamily="34" charset="0"/>
                <a:ea typeface="Open Sans" panose="020B0606030504020204" pitchFamily="34" charset="0"/>
                <a:cs typeface="Arial" panose="020B0604020202020204" pitchFamily="34" charset="0"/>
              </a:rPr>
              <a:t>Query</a:t>
            </a:r>
            <a:r>
              <a:rPr lang="en-US" dirty="0">
                <a:latin typeface="Arial" panose="020B0604020202020204" pitchFamily="34" charset="0"/>
                <a:ea typeface="Open Sans" panose="020B0606030504020204" pitchFamily="34" charset="0"/>
                <a:cs typeface="Arial" panose="020B0604020202020204" pitchFamily="34" charset="0"/>
              </a:rPr>
              <a:t> goes in, </a:t>
            </a:r>
            <a:r>
              <a:rPr lang="en-US" b="1" dirty="0">
                <a:latin typeface="Arial" panose="020B0604020202020204" pitchFamily="34" charset="0"/>
                <a:ea typeface="Open Sans" panose="020B0606030504020204" pitchFamily="34" charset="0"/>
                <a:cs typeface="Arial" panose="020B0604020202020204" pitchFamily="34" charset="0"/>
              </a:rPr>
              <a:t>Model</a:t>
            </a:r>
            <a:r>
              <a:rPr lang="en-US" dirty="0">
                <a:latin typeface="Arial" panose="020B0604020202020204" pitchFamily="34" charset="0"/>
                <a:ea typeface="Open Sans" panose="020B0606030504020204" pitchFamily="34" charset="0"/>
                <a:cs typeface="Arial" panose="020B0604020202020204" pitchFamily="34" charset="0"/>
              </a:rPr>
              <a:t> is returned</a:t>
            </a:r>
          </a:p>
        </p:txBody>
      </p:sp>
      <p:sp>
        <p:nvSpPr>
          <p:cNvPr id="9" name="TextBox 8">
            <a:extLst>
              <a:ext uri="{FF2B5EF4-FFF2-40B4-BE49-F238E27FC236}">
                <a16:creationId xmlns:a16="http://schemas.microsoft.com/office/drawing/2014/main" id="{E5EDE666-7C17-7C44-9775-EC0304642F95}"/>
              </a:ext>
            </a:extLst>
          </p:cNvPr>
          <p:cNvSpPr txBox="1"/>
          <p:nvPr/>
        </p:nvSpPr>
        <p:spPr>
          <a:xfrm>
            <a:off x="8095129" y="5244352"/>
            <a:ext cx="221428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l"/>
            <a:r>
              <a:rPr lang="en-US" b="1" dirty="0">
                <a:latin typeface="Arial" panose="020B0604020202020204" pitchFamily="34" charset="0"/>
                <a:ea typeface="Open Sans" panose="020B0606030504020204" pitchFamily="34" charset="0"/>
                <a:cs typeface="Arial" panose="020B0604020202020204" pitchFamily="34" charset="0"/>
              </a:rPr>
              <a:t>Command</a:t>
            </a:r>
            <a:r>
              <a:rPr lang="en-US" dirty="0">
                <a:latin typeface="Arial" panose="020B0604020202020204" pitchFamily="34" charset="0"/>
                <a:ea typeface="Open Sans" panose="020B0606030504020204" pitchFamily="34" charset="0"/>
                <a:cs typeface="Arial" panose="020B0604020202020204" pitchFamily="34" charset="0"/>
              </a:rPr>
              <a:t> goes in, </a:t>
            </a:r>
            <a:r>
              <a:rPr lang="en-US" b="1" dirty="0">
                <a:latin typeface="Arial" panose="020B0604020202020204" pitchFamily="34" charset="0"/>
                <a:ea typeface="Open Sans" panose="020B0606030504020204" pitchFamily="34" charset="0"/>
                <a:cs typeface="Arial" panose="020B0604020202020204" pitchFamily="34" charset="0"/>
              </a:rPr>
              <a:t>Model</a:t>
            </a:r>
            <a:r>
              <a:rPr lang="en-US" dirty="0">
                <a:latin typeface="Arial" panose="020B0604020202020204" pitchFamily="34" charset="0"/>
                <a:ea typeface="Open Sans" panose="020B0606030504020204" pitchFamily="34" charset="0"/>
                <a:cs typeface="Arial" panose="020B0604020202020204" pitchFamily="34" charset="0"/>
              </a:rPr>
              <a:t> is returned</a:t>
            </a:r>
          </a:p>
        </p:txBody>
      </p:sp>
    </p:spTree>
    <p:extLst>
      <p:ext uri="{BB962C8B-B14F-4D97-AF65-F5344CB8AC3E}">
        <p14:creationId xmlns:p14="http://schemas.microsoft.com/office/powerpoint/2010/main" val="3703154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3F6A-D903-C544-9C7D-7330EEF1B969}"/>
              </a:ext>
            </a:extLst>
          </p:cNvPr>
          <p:cNvSpPr>
            <a:spLocks noGrp="1"/>
          </p:cNvSpPr>
          <p:nvPr>
            <p:ph type="title"/>
          </p:nvPr>
        </p:nvSpPr>
        <p:spPr/>
        <p:txBody>
          <a:bodyPr/>
          <a:lstStyle/>
          <a:p>
            <a:r>
              <a:rPr lang="en-US" dirty="0"/>
              <a:t>What Problem does Mediator Solve?</a:t>
            </a:r>
          </a:p>
        </p:txBody>
      </p:sp>
      <p:sp>
        <p:nvSpPr>
          <p:cNvPr id="3" name="Content Placeholder 2">
            <a:extLst>
              <a:ext uri="{FF2B5EF4-FFF2-40B4-BE49-F238E27FC236}">
                <a16:creationId xmlns:a16="http://schemas.microsoft.com/office/drawing/2014/main" id="{838855F0-5104-3C4B-BBCF-98A9BFB3ABA0}"/>
              </a:ext>
            </a:extLst>
          </p:cNvPr>
          <p:cNvSpPr>
            <a:spLocks noGrp="1"/>
          </p:cNvSpPr>
          <p:nvPr>
            <p:ph sz="half" idx="1"/>
          </p:nvPr>
        </p:nvSpPr>
        <p:spPr/>
        <p:txBody>
          <a:bodyPr/>
          <a:lstStyle/>
          <a:p>
            <a:pPr marL="54864" indent="0">
              <a:buNone/>
            </a:pPr>
            <a:r>
              <a:rPr lang="en-US" b="1" dirty="0">
                <a:solidFill>
                  <a:schemeClr val="accent1"/>
                </a:solidFill>
              </a:rPr>
              <a:t>Shortcomings</a:t>
            </a:r>
          </a:p>
          <a:p>
            <a:r>
              <a:rPr lang="en-US" b="1" dirty="0"/>
              <a:t>Large number of classes</a:t>
            </a:r>
          </a:p>
          <a:p>
            <a:r>
              <a:rPr lang="en-US" b="1" dirty="0"/>
              <a:t>Discoverability</a:t>
            </a:r>
          </a:p>
          <a:p>
            <a:r>
              <a:rPr lang="en-US" dirty="0"/>
              <a:t>Maintainability</a:t>
            </a:r>
          </a:p>
        </p:txBody>
      </p:sp>
      <p:sp>
        <p:nvSpPr>
          <p:cNvPr id="4" name="Content Placeholder 3">
            <a:extLst>
              <a:ext uri="{FF2B5EF4-FFF2-40B4-BE49-F238E27FC236}">
                <a16:creationId xmlns:a16="http://schemas.microsoft.com/office/drawing/2014/main" id="{A3750CFD-2674-634F-8920-08E490E88374}"/>
              </a:ext>
            </a:extLst>
          </p:cNvPr>
          <p:cNvSpPr>
            <a:spLocks noGrp="1"/>
          </p:cNvSpPr>
          <p:nvPr>
            <p:ph sz="half" idx="2"/>
          </p:nvPr>
        </p:nvSpPr>
        <p:spPr/>
        <p:txBody>
          <a:bodyPr/>
          <a:lstStyle/>
          <a:p>
            <a:pPr marL="54864" indent="0">
              <a:buNone/>
            </a:pPr>
            <a:r>
              <a:rPr lang="en-US" b="1" dirty="0">
                <a:solidFill>
                  <a:schemeClr val="accent1"/>
                </a:solidFill>
              </a:rPr>
              <a:t>Benefits</a:t>
            </a:r>
          </a:p>
          <a:p>
            <a:r>
              <a:rPr lang="en-US" dirty="0"/>
              <a:t>Single Responsibility</a:t>
            </a:r>
          </a:p>
          <a:p>
            <a:r>
              <a:rPr lang="en-US" dirty="0"/>
              <a:t>Small classes</a:t>
            </a:r>
          </a:p>
          <a:p>
            <a:r>
              <a:rPr lang="en-US" dirty="0"/>
              <a:t>Easy to test</a:t>
            </a:r>
          </a:p>
          <a:p>
            <a:endParaRPr lang="en-US" dirty="0"/>
          </a:p>
        </p:txBody>
      </p:sp>
      <p:sp>
        <p:nvSpPr>
          <p:cNvPr id="5" name="TextBox 4">
            <a:extLst>
              <a:ext uri="{FF2B5EF4-FFF2-40B4-BE49-F238E27FC236}">
                <a16:creationId xmlns:a16="http://schemas.microsoft.com/office/drawing/2014/main" id="{9F63DB60-21AC-974D-937A-CD545B9023D2}"/>
              </a:ext>
            </a:extLst>
          </p:cNvPr>
          <p:cNvSpPr txBox="1"/>
          <p:nvPr/>
        </p:nvSpPr>
        <p:spPr>
          <a:xfrm>
            <a:off x="3174109" y="4428581"/>
            <a:ext cx="5841664" cy="461665"/>
          </a:xfrm>
          <a:prstGeom prst="rect">
            <a:avLst/>
          </a:prstGeom>
          <a:noFill/>
        </p:spPr>
        <p:txBody>
          <a:bodyPr wrap="none" rtlCol="0">
            <a:spAutoFit/>
          </a:bodyPr>
          <a:lstStyle/>
          <a:p>
            <a:pPr algn="l"/>
            <a:r>
              <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rPr>
              <a:t>Goes from unusable to a great pattern.</a:t>
            </a:r>
          </a:p>
        </p:txBody>
      </p:sp>
    </p:spTree>
    <p:extLst>
      <p:ext uri="{BB962C8B-B14F-4D97-AF65-F5344CB8AC3E}">
        <p14:creationId xmlns:p14="http://schemas.microsoft.com/office/powerpoint/2010/main" val="93454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581F0D2-2223-0B42-B6F1-21996048C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287" y="0"/>
            <a:ext cx="6081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7DDE53-64F5-6D4B-8B81-B5D63F92CC6F}"/>
              </a:ext>
            </a:extLst>
          </p:cNvPr>
          <p:cNvSpPr>
            <a:spLocks noGrp="1"/>
          </p:cNvSpPr>
          <p:nvPr>
            <p:ph type="title"/>
          </p:nvPr>
        </p:nvSpPr>
        <p:spPr/>
        <p:txBody>
          <a:bodyPr/>
          <a:lstStyle/>
          <a:p>
            <a:r>
              <a:rPr lang="en-US" dirty="0"/>
              <a:t>Reference Application Architecture</a:t>
            </a:r>
          </a:p>
        </p:txBody>
      </p:sp>
      <p:sp>
        <p:nvSpPr>
          <p:cNvPr id="6" name="Text Placeholder 2">
            <a:extLst>
              <a:ext uri="{FF2B5EF4-FFF2-40B4-BE49-F238E27FC236}">
                <a16:creationId xmlns:a16="http://schemas.microsoft.com/office/drawing/2014/main" id="{4B3C4BCA-1D04-B24D-8E40-325CCECB93B7}"/>
              </a:ext>
            </a:extLst>
          </p:cNvPr>
          <p:cNvSpPr>
            <a:spLocks noGrp="1"/>
          </p:cNvSpPr>
          <p:nvPr>
            <p:ph type="body" sz="quarter" idx="11"/>
          </p:nvPr>
        </p:nvSpPr>
        <p:spPr>
          <a:xfrm>
            <a:off x="302682" y="1071319"/>
            <a:ext cx="5389906" cy="4907449"/>
          </a:xfrm>
        </p:spPr>
        <p:txBody>
          <a:bodyPr/>
          <a:lstStyle/>
          <a:p>
            <a:pPr marL="54864" indent="0">
              <a:buNone/>
            </a:pPr>
            <a:r>
              <a:rPr lang="en-US" b="1" dirty="0">
                <a:solidFill>
                  <a:schemeClr val="accent1"/>
                </a:solidFill>
              </a:rPr>
              <a:t>Tech Stack</a:t>
            </a:r>
          </a:p>
          <a:p>
            <a:pPr lvl="1"/>
            <a:r>
              <a:rPr lang="en-US" sz="1600" dirty="0"/>
              <a:t>ReactJS</a:t>
            </a:r>
            <a:endParaRPr lang="en-US" dirty="0"/>
          </a:p>
          <a:p>
            <a:pPr lvl="1"/>
            <a:r>
              <a:rPr lang="en-US" dirty="0"/>
              <a:t>.NET Core Web API</a:t>
            </a:r>
          </a:p>
          <a:p>
            <a:pPr lvl="1"/>
            <a:r>
              <a:rPr lang="en-US" dirty="0" err="1"/>
              <a:t>MediatR</a:t>
            </a:r>
            <a:endParaRPr lang="en-US" dirty="0"/>
          </a:p>
          <a:p>
            <a:pPr lvl="1"/>
            <a:r>
              <a:rPr lang="en-US" dirty="0" err="1"/>
              <a:t>SqlAzure</a:t>
            </a:r>
            <a:endParaRPr lang="en-US" dirty="0"/>
          </a:p>
          <a:p>
            <a:pPr lvl="1"/>
            <a:r>
              <a:rPr lang="en-US" dirty="0"/>
              <a:t>Azure Static Site</a:t>
            </a:r>
          </a:p>
          <a:p>
            <a:pPr lvl="1"/>
            <a:r>
              <a:rPr lang="en-US" dirty="0"/>
              <a:t>Azure App Service (Docker)</a:t>
            </a:r>
          </a:p>
          <a:p>
            <a:pPr lvl="1"/>
            <a:endParaRPr lang="en-US" dirty="0"/>
          </a:p>
        </p:txBody>
      </p:sp>
    </p:spTree>
    <p:extLst>
      <p:ext uri="{BB962C8B-B14F-4D97-AF65-F5344CB8AC3E}">
        <p14:creationId xmlns:p14="http://schemas.microsoft.com/office/powerpoint/2010/main" val="181911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entric Purple-Gold Template">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6C523C2-AFBA-3840-80FE-7D181A918759}" vid="{0F7BF7E3-4969-314B-96DA-C8703CD9DECD}"/>
    </a:ext>
  </a:extLst>
</a:theme>
</file>

<file path=ppt/theme/theme2.xml><?xml version="1.0" encoding="utf-8"?>
<a:theme xmlns:a="http://schemas.openxmlformats.org/drawingml/2006/main" name="Print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86C523C2-AFBA-3840-80FE-7D181A918759}" vid="{24804CB4-E821-5845-9CC8-0827376EAAA1}"/>
    </a:ext>
  </a:extLst>
</a:theme>
</file>

<file path=ppt/theme/theme3.xml><?xml version="1.0" encoding="utf-8"?>
<a:theme xmlns:a="http://schemas.openxmlformats.org/drawingml/2006/main" name="Proprietary &amp; Confidential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6C523C2-AFBA-3840-80FE-7D181A918759}" vid="{7F340728-9700-BD4A-BCA7-BCBBC9081E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32ddf4e-9750-43cb-9f22-2ed2dfeed76c">
      <UserInfo>
        <DisplayName>Levi DeRoche</DisplayName>
        <AccountId>21</AccountId>
        <AccountType/>
      </UserInfo>
      <UserInfo>
        <DisplayName>Chris Martinez</DisplayName>
        <AccountId>279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F9C015C72B18F409DB167E80757F8B0" ma:contentTypeVersion="7" ma:contentTypeDescription="Create a new document." ma:contentTypeScope="" ma:versionID="4c0cd128e97c8f50d11818a336cc3f8a">
  <xsd:schema xmlns:xsd="http://www.w3.org/2001/XMLSchema" xmlns:xs="http://www.w3.org/2001/XMLSchema" xmlns:p="http://schemas.microsoft.com/office/2006/metadata/properties" xmlns:ns2="4fcca80e-85fd-43c9-96b8-123385980f6e" xmlns:ns3="032ddf4e-9750-43cb-9f22-2ed2dfeed76c" targetNamespace="http://schemas.microsoft.com/office/2006/metadata/properties" ma:root="true" ma:fieldsID="a4b9416fc9ef461db9c1b40b731d93ab" ns2:_="" ns3:_="">
    <xsd:import namespace="4fcca80e-85fd-43c9-96b8-123385980f6e"/>
    <xsd:import namespace="032ddf4e-9750-43cb-9f22-2ed2dfeed7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cca80e-85fd-43c9-96b8-123385980f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ddf4e-9750-43cb-9f22-2ed2dfeed76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016624-10FF-4AB4-98DB-6106AB2CE1C9}">
  <ds:schemaRefs>
    <ds:schemaRef ds:uri="http://purl.org/dc/elements/1.1/"/>
    <ds:schemaRef ds:uri="http://schemas.microsoft.com/office/2006/metadata/properties"/>
    <ds:schemaRef ds:uri="http://purl.org/dc/dcmitype/"/>
    <ds:schemaRef ds:uri="c42420c3-b1ec-4b3e-9012-723942f7646b"/>
    <ds:schemaRef ds:uri="http://schemas.openxmlformats.org/package/2006/metadata/core-properties"/>
    <ds:schemaRef ds:uri="http://www.w3.org/XML/1998/namespace"/>
    <ds:schemaRef ds:uri="http://schemas.microsoft.com/office/2006/documentManagement/types"/>
    <ds:schemaRef ds:uri="http://purl.org/dc/terms/"/>
    <ds:schemaRef ds:uri="http://schemas.microsoft.com/office/infopath/2007/PartnerControls"/>
    <ds:schemaRef ds:uri="4902df27-3008-4194-b0fc-d26fbf3ddf0d"/>
    <ds:schemaRef ds:uri="032ddf4e-9750-43cb-9f22-2ed2dfeed76c"/>
  </ds:schemaRefs>
</ds:datastoreItem>
</file>

<file path=customXml/itemProps2.xml><?xml version="1.0" encoding="utf-8"?>
<ds:datastoreItem xmlns:ds="http://schemas.openxmlformats.org/officeDocument/2006/customXml" ds:itemID="{CCBD9601-E192-4E4C-81D0-DBCD7E6A98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cca80e-85fd-43c9-96b8-123385980f6e"/>
    <ds:schemaRef ds:uri="032ddf4e-9750-43cb-9f22-2ed2dfeed7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F167E6-8B54-487F-AF33-2A0FA452A6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458</TotalTime>
  <Words>393</Words>
  <Application>Microsoft Macintosh PowerPoint</Application>
  <PresentationFormat>Widescreen</PresentationFormat>
  <Paragraphs>70</Paragraphs>
  <Slides>8</Slides>
  <Notes>1</Notes>
  <HiddenSlides>0</HiddenSlides>
  <MMClips>0</MMClips>
  <ScaleCrop>false</ScaleCrop>
  <HeadingPairs>
    <vt:vector size="6" baseType="variant">
      <vt:variant>
        <vt:lpstr>Fonts Used</vt:lpstr>
      </vt:variant>
      <vt:variant>
        <vt:i4>1</vt:i4>
      </vt:variant>
      <vt:variant>
        <vt:lpstr>Theme</vt:lpstr>
      </vt:variant>
      <vt:variant>
        <vt:i4>3</vt:i4>
      </vt:variant>
      <vt:variant>
        <vt:lpstr>Slide Titles</vt:lpstr>
      </vt:variant>
      <vt:variant>
        <vt:i4>8</vt:i4>
      </vt:variant>
    </vt:vector>
  </HeadingPairs>
  <TitlesOfParts>
    <vt:vector size="12" baseType="lpstr">
      <vt:lpstr>Arial</vt:lpstr>
      <vt:lpstr>Centric Purple-Gold Template</vt:lpstr>
      <vt:lpstr>Print Version</vt:lpstr>
      <vt:lpstr>Proprietary &amp; Confidential Version</vt:lpstr>
      <vt:lpstr>Reference Architecture Centric Construct/Fast Forge</vt:lpstr>
      <vt:lpstr>Fast Forge Reference Application Architecture</vt:lpstr>
      <vt:lpstr>Command-Query Responsibility Segregation</vt:lpstr>
      <vt:lpstr>Command-Query Responsibility Segregation</vt:lpstr>
      <vt:lpstr>Mediator Design Pattern (full-stack)</vt:lpstr>
      <vt:lpstr>Mediator Design Pattern (from the Consumer)</vt:lpstr>
      <vt:lpstr>What Problem does Mediator Solve?</vt:lpstr>
      <vt:lpstr>Reference Application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Shawn Wallace</dc:creator>
  <cp:keywords>communications; In balance presentation; Messaging presentation; Marketing; in balance</cp:keywords>
  <cp:lastModifiedBy>Shawn Wallace</cp:lastModifiedBy>
  <cp:revision>34</cp:revision>
  <cp:lastPrinted>2019-02-14T00:06:07Z</cp:lastPrinted>
  <dcterms:created xsi:type="dcterms:W3CDTF">2021-06-28T18:54:32Z</dcterms:created>
  <dcterms:modified xsi:type="dcterms:W3CDTF">2021-10-26T16:17:34Z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0x0101005F9C015C72B18F409DB167E80757F8B0</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ies>
</file>